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9" r:id="rId4"/>
    <p:sldId id="260" r:id="rId5"/>
    <p:sldId id="261" r:id="rId6"/>
    <p:sldId id="280" r:id="rId7"/>
    <p:sldId id="263" r:id="rId8"/>
    <p:sldId id="264" r:id="rId9"/>
    <p:sldId id="272" r:id="rId10"/>
    <p:sldId id="275" r:id="rId11"/>
    <p:sldId id="273" r:id="rId12"/>
    <p:sldId id="274" r:id="rId13"/>
    <p:sldId id="267" r:id="rId14"/>
    <p:sldId id="265" r:id="rId15"/>
    <p:sldId id="268" r:id="rId16"/>
    <p:sldId id="266" r:id="rId17"/>
    <p:sldId id="271" r:id="rId18"/>
    <p:sldId id="276" r:id="rId19"/>
    <p:sldId id="277" r:id="rId20"/>
    <p:sldId id="278" r:id="rId21"/>
    <p:sldId id="27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939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A5BFE-8A13-4E35-9F49-BB689F896C00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64694-6A7E-44B3-81D3-6939C2C08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57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4974719ac_0_1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e4974719ac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4974719ac_0_4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e4974719ac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C9A0-AE4C-4D18-98E3-4AD8731F9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C020D-AD43-411D-8A8A-ABD0A2C35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3FE4-6E9E-4992-B250-EE854CC0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0326D-5FEB-4448-A752-631C4768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028A0-5AD0-46F3-8E9C-4069E783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955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F8A1-0498-43F4-8E54-FDD5988A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52A2A-03AC-4C52-912D-FA6553C9B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DAAB3-88F5-4AE5-B9D7-11D5D821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EE03C-C685-421C-9DA5-AFAF9AB7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CA4E0-9D1E-4C82-8660-553C0ABE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8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5271E-1C73-4DA7-AE19-7EE00164D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B7EB7-7156-48DC-9BBD-ACF9B3114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DDFD-B8C2-4A7C-B45D-0A4DC4D5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3FEB-74D7-41A9-A2C1-2E516C635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A99-6CAA-4DB2-A659-EA34F918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11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>
  <p:cSld name="Title Slide with Image">
    <p:bg>
      <p:bgPr>
        <a:solidFill>
          <a:schemeClr val="accent4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136525" y="136525"/>
            <a:ext cx="11909400" cy="6585000"/>
          </a:xfrm>
          <a:prstGeom prst="rect">
            <a:avLst/>
          </a:prstGeom>
          <a:solidFill>
            <a:srgbClr val="08343A"/>
          </a:solidFill>
          <a:ln>
            <a:noFill/>
          </a:ln>
        </p:spPr>
        <p:txBody>
          <a:bodyPr spcFirstLastPara="1" wrap="square" lIns="162000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18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277678" y="136800"/>
            <a:ext cx="5676200" cy="6584800"/>
          </a:xfrm>
          <a:prstGeom prst="rect">
            <a:avLst/>
          </a:prstGeom>
          <a:solidFill>
            <a:schemeClr val="accent4">
              <a:alpha val="898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6" name="Google Shape;106;p16"/>
          <p:cNvSpPr/>
          <p:nvPr/>
        </p:nvSpPr>
        <p:spPr>
          <a:xfrm rot="5400000">
            <a:off x="-3360675" y="3360799"/>
            <a:ext cx="6858000" cy="13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0" y="0"/>
            <a:ext cx="10954200" cy="1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0" y="6721475"/>
            <a:ext cx="10954200" cy="1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ctrTitle"/>
          </p:nvPr>
        </p:nvSpPr>
        <p:spPr>
          <a:xfrm>
            <a:off x="5573044" y="3674372"/>
            <a:ext cx="5085600" cy="1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orbel"/>
              <a:buNone/>
              <a:defRPr sz="4534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5573044" y="5711550"/>
            <a:ext cx="50856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7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8993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 2">
  <p:cSld name="Title Slide with Image 2">
    <p:bg>
      <p:bgPr>
        <a:solidFill>
          <a:schemeClr val="accent4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4"/>
          <p:cNvGrpSpPr/>
          <p:nvPr/>
        </p:nvGrpSpPr>
        <p:grpSpPr>
          <a:xfrm>
            <a:off x="5277679" y="1"/>
            <a:ext cx="5676595" cy="6857975"/>
            <a:chOff x="0" y="0"/>
            <a:chExt cx="12192000" cy="6857975"/>
          </a:xfrm>
        </p:grpSpPr>
        <p:sp>
          <p:nvSpPr>
            <p:cNvPr id="92" name="Google Shape;92;p14"/>
            <p:cNvSpPr/>
            <p:nvPr/>
          </p:nvSpPr>
          <p:spPr>
            <a:xfrm>
              <a:off x="0" y="0"/>
              <a:ext cx="12192000" cy="13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0" y="6721475"/>
              <a:ext cx="12192000" cy="13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94" name="Google Shape;94;p14"/>
          <p:cNvSpPr>
            <a:spLocks noGrp="1"/>
          </p:cNvSpPr>
          <p:nvPr>
            <p:ph type="pic" idx="2"/>
          </p:nvPr>
        </p:nvSpPr>
        <p:spPr>
          <a:xfrm>
            <a:off x="136525" y="136525"/>
            <a:ext cx="10817400" cy="6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000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18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 rot="5400000">
            <a:off x="4823460" y="590925"/>
            <a:ext cx="6585000" cy="56762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260974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11091633" y="6456363"/>
            <a:ext cx="962800" cy="264400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page </a:t>
            </a:r>
            <a:fld id="{00000000-1234-1234-1234-123412341234}" type="slidenum">
              <a:rPr lang="en-US" b="1" i="1" smtClean="0"/>
              <a:pPr/>
              <a:t>‹#›</a:t>
            </a:fld>
            <a:endParaRPr b="1" i="1"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>
            <a:off x="5573044" y="3674372"/>
            <a:ext cx="5085600" cy="1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orbel"/>
              <a:buNone/>
              <a:defRPr sz="4534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5573044" y="5711550"/>
            <a:ext cx="50856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7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347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950E-C66F-497E-B0FE-EC7AD1D4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35F56-B58C-49AF-BBBC-E0475528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42DAA-7125-421E-9DF2-8D68744F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4CA91-EA3E-4896-B2D4-B2D8B013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F219D-1517-4236-9EC5-BD759BA9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454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F1F2-99C0-4A9F-8E74-3C0B299D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E4695-1CD8-4946-B1A3-29B0B581B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731CD-EAB5-495A-A078-2C4D7CE1F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0834A-EE6B-4360-BF06-472D9811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BFB8D-421C-4A95-B7D2-7E03F662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9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DA18-AD07-476C-8DDB-0B9D7264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68112-AFE5-4E7F-8324-D3172BD8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096B2-4E1C-4B7C-9F56-D7621ED79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0168A-7F39-49F9-AAF9-AB20B1F9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6ED64-9CCE-4643-8DD5-32CC2A12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9C49D-2228-43BF-8C8B-C8D739E5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09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7280-73A4-4BB8-99CD-30C2900E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4CF06-E12C-4CC0-886F-637A81091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6DCAA-5A8D-41D3-AB2D-D22A78DE3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D1ABA-7BA9-429F-A2F3-EF141AF18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1CE28-9524-4832-AF87-9E5D32D8D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7079C-61A5-40CF-AFF5-9C954965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2C780-4B31-4DEE-8789-843B5974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7BD06-675A-4918-96E4-B310ABB2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39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6971-35A6-4DD6-AE54-55B94760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8B7A8-2E49-4C98-A87B-B97BB98F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8A13-C039-4629-8319-62F8189E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B0B01-8E5B-47A2-95D6-D41C8B38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94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BD96A-E7D1-4461-98CE-32CE2DA0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638F1-5653-4B86-903C-8204D7FA3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19B31-3965-47DD-810D-9CCD6BD7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19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9855-B133-49ED-8E2A-0073B276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2FD0-197F-4890-B38A-1A3F5650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DB049-16DA-456F-95E1-3421BDB30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44469-AB5C-4669-98A4-3B42A0B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B63A8-58DA-47D5-B4C6-5CFA2620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640EF-2AC8-4E63-9AEA-C3C69BCB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15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0414-5C1B-4EEB-BE17-3708713E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3B49E-0DA3-43A9-969D-EB430E1D7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41C9E-F62C-448F-990A-8B745C5FF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2A433-2579-4E25-ADAE-22938A45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4EABE-49CC-4D8F-8413-C27A40C8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AC56A-7EF3-451E-A389-AEDF74EC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51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264293-962D-4548-A837-BA298F39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9B1B3-8A77-47CC-8BC8-16C9102E1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66622-FA21-404F-924A-7230F925D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89B1E-C6EE-42F3-9CD9-14AD509ED128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0EF0-29F8-4494-9AD2-4CCF9E6C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AB64E-23CE-46AA-B3FE-7A1A52DE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5A9C8-3451-4F5C-A8D8-0871E102E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17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E02364-EA1B-4AAE-B1DE-F11523ADA077}"/>
              </a:ext>
            </a:extLst>
          </p:cNvPr>
          <p:cNvSpPr txBox="1"/>
          <p:nvPr/>
        </p:nvSpPr>
        <p:spPr>
          <a:xfrm>
            <a:off x="162560" y="289679"/>
            <a:ext cx="6786880" cy="31393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  <a:ea typeface="Montserrat"/>
                <a:cs typeface="Times New Roman" panose="02020603050405020304" pitchFamily="18" charset="0"/>
                <a:sym typeface="Montserrat"/>
              </a:rPr>
              <a:t>International Patient Treatment</a:t>
            </a:r>
          </a:p>
          <a:p>
            <a:pPr algn="ctr"/>
            <a:r>
              <a:rPr lang="en-US" sz="6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  <a:ea typeface="Montserrat"/>
                <a:cs typeface="Times New Roman" panose="02020603050405020304" pitchFamily="18" charset="0"/>
                <a:sym typeface="Montserrat"/>
              </a:rPr>
              <a:t> Management System</a:t>
            </a:r>
            <a:endParaRPr lang="en-IN" sz="66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11" name="Google Shape;471;p47">
            <a:extLst>
              <a:ext uri="{FF2B5EF4-FFF2-40B4-BE49-F238E27FC236}">
                <a16:creationId xmlns:a16="http://schemas.microsoft.com/office/drawing/2014/main" id="{CD23E958-CD94-4255-B88C-6B2C1BDA5BF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89360" y="711200"/>
            <a:ext cx="629920" cy="55967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46DA80-A9BD-462F-966C-DE5505F3C27F}"/>
              </a:ext>
            </a:extLst>
          </p:cNvPr>
          <p:cNvSpPr txBox="1"/>
          <p:nvPr/>
        </p:nvSpPr>
        <p:spPr>
          <a:xfrm>
            <a:off x="467360" y="4968240"/>
            <a:ext cx="196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abriola" panose="04040605051002020D02" pitchFamily="82" charset="0"/>
              </a:rPr>
              <a:t>Presented by :-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4AAC7-5F8D-41C3-8DC5-98C05EC9124E}"/>
              </a:ext>
            </a:extLst>
          </p:cNvPr>
          <p:cNvSpPr txBox="1"/>
          <p:nvPr/>
        </p:nvSpPr>
        <p:spPr>
          <a:xfrm>
            <a:off x="2316480" y="4968240"/>
            <a:ext cx="40030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Gabriola" panose="04040605051002020D02" pitchFamily="82" charset="0"/>
              </a:rPr>
              <a:t>Satwik Yadav (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908878</a:t>
            </a:r>
            <a:r>
              <a:rPr lang="en-US" sz="2500" dirty="0">
                <a:solidFill>
                  <a:schemeClr val="bg1"/>
                </a:solidFill>
                <a:latin typeface="Gabriola" panose="04040605051002020D02" pitchFamily="82" charset="0"/>
              </a:rPr>
              <a:t>)</a:t>
            </a:r>
          </a:p>
          <a:p>
            <a:r>
              <a:rPr lang="en-IN" sz="2500" b="0" i="0" dirty="0" err="1">
                <a:solidFill>
                  <a:schemeClr val="bg1"/>
                </a:solidFill>
                <a:effectLst/>
                <a:latin typeface="Gabriola" panose="04040605051002020D02" pitchFamily="82" charset="0"/>
              </a:rPr>
              <a:t>Visarika</a:t>
            </a:r>
            <a:r>
              <a:rPr lang="en-IN" sz="2500" b="0" i="0" dirty="0">
                <a:solidFill>
                  <a:schemeClr val="bg1"/>
                </a:solidFill>
                <a:effectLst/>
                <a:latin typeface="Gabriola" panose="04040605051002020D02" pitchFamily="82" charset="0"/>
              </a:rPr>
              <a:t> Vaidya (</a:t>
            </a:r>
            <a:r>
              <a:rPr lang="en-I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907095</a:t>
            </a:r>
            <a:r>
              <a:rPr lang="en-IN" sz="2500" b="0" i="0" dirty="0">
                <a:solidFill>
                  <a:schemeClr val="bg1"/>
                </a:solidFill>
                <a:effectLst/>
                <a:latin typeface="Gabriola" panose="04040605051002020D02" pitchFamily="82" charset="0"/>
              </a:rPr>
              <a:t>)</a:t>
            </a:r>
            <a:endParaRPr lang="en-US" sz="2500" b="0" i="0" dirty="0">
              <a:solidFill>
                <a:schemeClr val="bg1"/>
              </a:solidFill>
              <a:effectLst/>
              <a:latin typeface="Gabriola" panose="04040605051002020D02" pitchFamily="82" charset="0"/>
            </a:endParaRPr>
          </a:p>
          <a:p>
            <a:r>
              <a:rPr lang="en-IN" sz="2500" b="0" i="0" dirty="0" err="1">
                <a:solidFill>
                  <a:schemeClr val="bg1"/>
                </a:solidFill>
                <a:effectLst/>
                <a:latin typeface="Gabriola" panose="04040605051002020D02" pitchFamily="82" charset="0"/>
              </a:rPr>
              <a:t>Samruthashreevarshini</a:t>
            </a:r>
            <a:r>
              <a:rPr lang="en-IN" sz="2500" b="0" i="0" dirty="0">
                <a:solidFill>
                  <a:schemeClr val="bg1"/>
                </a:solidFill>
                <a:effectLst/>
                <a:latin typeface="Gabriola" panose="04040605051002020D02" pitchFamily="82" charset="0"/>
              </a:rPr>
              <a:t> R (</a:t>
            </a:r>
            <a:r>
              <a:rPr lang="en-I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907271</a:t>
            </a:r>
            <a:r>
              <a:rPr lang="en-IN" sz="2500" b="0" i="0" dirty="0">
                <a:solidFill>
                  <a:schemeClr val="bg1"/>
                </a:solidFill>
                <a:effectLst/>
                <a:latin typeface="Gabriola" panose="04040605051002020D02" pitchFamily="82" charset="0"/>
              </a:rPr>
              <a:t>)</a:t>
            </a:r>
            <a:endParaRPr lang="en-US" sz="25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r>
              <a:rPr lang="en-IN" sz="2500" b="0" i="0" dirty="0" err="1">
                <a:solidFill>
                  <a:schemeClr val="bg1"/>
                </a:solidFill>
                <a:effectLst/>
                <a:latin typeface="Gabriola" panose="04040605051002020D02" pitchFamily="82" charset="0"/>
              </a:rPr>
              <a:t>Kesa</a:t>
            </a:r>
            <a:r>
              <a:rPr lang="en-IN" sz="2500" b="0" i="0" dirty="0">
                <a:solidFill>
                  <a:schemeClr val="bg1"/>
                </a:solidFill>
                <a:effectLst/>
                <a:latin typeface="Gabriola" panose="04040605051002020D02" pitchFamily="82" charset="0"/>
              </a:rPr>
              <a:t> Jagadish (</a:t>
            </a:r>
            <a:r>
              <a:rPr lang="en-I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911121</a:t>
            </a:r>
            <a:r>
              <a:rPr lang="en-IN" sz="2500" b="0" i="0" dirty="0">
                <a:solidFill>
                  <a:schemeClr val="bg1"/>
                </a:solidFill>
                <a:effectLst/>
                <a:latin typeface="Gabriola" panose="04040605051002020D02" pitchFamily="82" charset="0"/>
              </a:rPr>
              <a:t>)</a:t>
            </a:r>
            <a:endParaRPr lang="en-US" sz="2500" b="0" i="0" dirty="0">
              <a:solidFill>
                <a:schemeClr val="bg1"/>
              </a:solidFill>
              <a:effectLst/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74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38832-8AE6-4D70-AF51-1789DB4B8C12}"/>
              </a:ext>
            </a:extLst>
          </p:cNvPr>
          <p:cNvSpPr txBox="1"/>
          <p:nvPr/>
        </p:nvSpPr>
        <p:spPr>
          <a:xfrm>
            <a:off x="752354" y="567159"/>
            <a:ext cx="678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Treatment Services Offered</a:t>
            </a:r>
            <a:endParaRPr lang="en-IN" sz="40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2E447-7C8E-414B-9248-09275A50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18" y="1993103"/>
            <a:ext cx="6585439" cy="370431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98B6E3E-9388-4A4C-BE7A-4A0167E1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10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02B38-434F-4F33-AB34-B992B5625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349664"/>
            <a:ext cx="6715760" cy="3602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B841A-B91D-4FC4-B948-0708F7B0B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0" y="3151027"/>
            <a:ext cx="6512560" cy="3493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4F04D-DB33-456E-A6DF-82AB813CC6A1}"/>
              </a:ext>
            </a:extLst>
          </p:cNvPr>
          <p:cNvSpPr txBox="1"/>
          <p:nvPr/>
        </p:nvSpPr>
        <p:spPr>
          <a:xfrm>
            <a:off x="518160" y="436880"/>
            <a:ext cx="719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Registration And Treatment Plan Offered</a:t>
            </a:r>
            <a:endParaRPr lang="en-IN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41CB9BA-FE8C-45AB-B811-BC09C3E2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FED6A0-62D1-42DD-848B-87CAC11BDB68}"/>
              </a:ext>
            </a:extLst>
          </p:cNvPr>
          <p:cNvSpPr txBox="1"/>
          <p:nvPr/>
        </p:nvSpPr>
        <p:spPr>
          <a:xfrm>
            <a:off x="467360" y="416560"/>
            <a:ext cx="623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Insurance Claim Process</a:t>
            </a:r>
            <a:endParaRPr lang="en-IN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168C5-4A07-4831-B6EC-4CDCF700D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7" y="1180949"/>
            <a:ext cx="5325912" cy="2857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5DC39-C8BD-4E91-AE34-E73C4CD0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35" y="3192614"/>
            <a:ext cx="5331088" cy="2857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62F97D-AB49-42E9-92AF-1832CF804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81" r="41810"/>
          <a:stretch/>
        </p:blipFill>
        <p:spPr>
          <a:xfrm>
            <a:off x="7106856" y="3825129"/>
            <a:ext cx="4734584" cy="296638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67ED901-20F4-458D-859B-BC9104877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575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C416C9-26F3-4A94-9FED-05E039E591BB}"/>
              </a:ext>
            </a:extLst>
          </p:cNvPr>
          <p:cNvSpPr txBox="1"/>
          <p:nvPr/>
        </p:nvSpPr>
        <p:spPr>
          <a:xfrm>
            <a:off x="538480" y="978654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000" b="1" i="0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  <a:p>
            <a:r>
              <a:rPr lang="en-US" sz="4000" b="1" i="0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Authorization service </a:t>
            </a:r>
            <a:endParaRPr lang="fr-FR" sz="40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27D7D-F21E-4768-BD01-99610C16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665194"/>
            <a:ext cx="6496578" cy="3654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D447E-B8A8-44BF-B53D-ADC3F41D1A27}"/>
              </a:ext>
            </a:extLst>
          </p:cNvPr>
          <p:cNvSpPr txBox="1"/>
          <p:nvPr/>
        </p:nvSpPr>
        <p:spPr>
          <a:xfrm>
            <a:off x="482600" y="538480"/>
            <a:ext cx="6151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POSTMAN DEMONSTRATION</a:t>
            </a:r>
            <a:endParaRPr lang="en-IN" sz="4400" b="1" u="sng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0591F3-7052-4CD0-8790-F28D3CBF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723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E11D3-C8FF-43DA-9F9B-C75B35E1FD3D}"/>
              </a:ext>
            </a:extLst>
          </p:cNvPr>
          <p:cNvSpPr txBox="1"/>
          <p:nvPr/>
        </p:nvSpPr>
        <p:spPr>
          <a:xfrm>
            <a:off x="360680" y="477520"/>
            <a:ext cx="942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International Patient Treatment Offerings Microservice</a:t>
            </a:r>
            <a:endParaRPr lang="en-IN" sz="40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85D8D-093C-421F-B96C-F0A76AE00FDB}"/>
              </a:ext>
            </a:extLst>
          </p:cNvPr>
          <p:cNvPicPr/>
          <p:nvPr/>
        </p:nvPicPr>
        <p:blipFill rotWithShape="1">
          <a:blip r:embed="rId2"/>
          <a:srcRect l="27540" t="15836" r="3134"/>
          <a:stretch/>
        </p:blipFill>
        <p:spPr bwMode="auto">
          <a:xfrm>
            <a:off x="482600" y="1635760"/>
            <a:ext cx="6040120" cy="334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8B7B4-44ED-43F2-867E-FFE0A7175F2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8400" y="3429000"/>
            <a:ext cx="6553200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AE6F876-C30B-4E3A-A7FB-4D6A635C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5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B96491-0D3C-424E-BB75-ECAC35DA82DD}"/>
              </a:ext>
            </a:extLst>
          </p:cNvPr>
          <p:cNvSpPr txBox="1"/>
          <p:nvPr/>
        </p:nvSpPr>
        <p:spPr>
          <a:xfrm>
            <a:off x="670560" y="490974"/>
            <a:ext cx="8016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International Patient Treatment Microservice</a:t>
            </a:r>
            <a:endParaRPr lang="en-IN" sz="40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80C8E-C286-4AAF-875F-30B1842E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790163"/>
            <a:ext cx="7752080" cy="436054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9C93019-0171-4E14-8749-AD92268C3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58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24B84-273E-4ABE-B8DE-8A3C00506B4F}"/>
              </a:ext>
            </a:extLst>
          </p:cNvPr>
          <p:cNvSpPr txBox="1"/>
          <p:nvPr/>
        </p:nvSpPr>
        <p:spPr>
          <a:xfrm>
            <a:off x="416560" y="447040"/>
            <a:ext cx="942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Insurance Claim Microservice</a:t>
            </a:r>
            <a:endParaRPr lang="en-IN" sz="40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706374-C7F9-4E92-9B84-C4C814052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" b="6519"/>
          <a:stretch/>
        </p:blipFill>
        <p:spPr>
          <a:xfrm>
            <a:off x="457200" y="1361438"/>
            <a:ext cx="6832279" cy="3719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2187A0-9048-4A20-9B5B-5CFE60D56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00" b="21630"/>
          <a:stretch/>
        </p:blipFill>
        <p:spPr>
          <a:xfrm>
            <a:off x="6271272" y="3348432"/>
            <a:ext cx="5463528" cy="346547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D475A76-4F46-4046-AEE1-FF5463A5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62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09730-9A23-45FC-965F-0839A00D1395}"/>
              </a:ext>
            </a:extLst>
          </p:cNvPr>
          <p:cNvSpPr txBox="1"/>
          <p:nvPr/>
        </p:nvSpPr>
        <p:spPr>
          <a:xfrm>
            <a:off x="711200" y="697432"/>
            <a:ext cx="6096000" cy="11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  <a:ea typeface="Fredoka One"/>
                <a:cs typeface="Fredoka One"/>
                <a:sym typeface="Fredoka One"/>
              </a:rPr>
              <a:t>CLOUD DEPLOYMENT</a:t>
            </a:r>
          </a:p>
          <a:p>
            <a:pPr marL="171450" marR="0" lvl="0" indent="-1714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b="1" u="sng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  <a:sym typeface="Fredoka O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C8F6D-97F2-4085-A182-0D57C495CE06}"/>
              </a:ext>
            </a:extLst>
          </p:cNvPr>
          <p:cNvSpPr txBox="1"/>
          <p:nvPr/>
        </p:nvSpPr>
        <p:spPr>
          <a:xfrm>
            <a:off x="852854" y="1881554"/>
            <a:ext cx="714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Gabriola" panose="04040605051002020D02" pitchFamily="82" charset="0"/>
              </a:rPr>
              <a:t>International patient treatment management portal</a:t>
            </a:r>
            <a:endParaRPr lang="en-IN" sz="3200" b="1" dirty="0">
              <a:solidFill>
                <a:schemeClr val="bg2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AE4D6-F4BD-40AA-A8E1-C07618354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5" y="2868121"/>
            <a:ext cx="5385610" cy="3263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8AA16-9E7E-4B18-88B7-863007533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15" y="2868120"/>
            <a:ext cx="5394992" cy="326334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845915B-488A-482F-80D5-75FADABE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5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AF6B7-849F-48F6-9B7E-4A62119CA878}"/>
              </a:ext>
            </a:extLst>
          </p:cNvPr>
          <p:cNvSpPr txBox="1"/>
          <p:nvPr/>
        </p:nvSpPr>
        <p:spPr>
          <a:xfrm>
            <a:off x="630849" y="804419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i="0" dirty="0">
                <a:solidFill>
                  <a:schemeClr val="bg2">
                    <a:lumMod val="50000"/>
                  </a:schemeClr>
                </a:solidFill>
                <a:effectLst/>
                <a:latin typeface="Gabriola" panose="04040605051002020D02" pitchFamily="82" charset="0"/>
              </a:rPr>
              <a:t> Authorization service </a:t>
            </a:r>
            <a:endParaRPr lang="en-IN" sz="4400" b="1" dirty="0">
              <a:solidFill>
                <a:schemeClr val="bg2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B1B52-8627-4ECB-96FA-406248B05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0" y="2475111"/>
            <a:ext cx="5908430" cy="3323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64395-8163-4466-9CD7-6B59E3AF0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45" y="2475111"/>
            <a:ext cx="5783385" cy="332349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82CCC52-53DC-4FA5-8513-E62A95378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7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E221A3-530A-443C-A8A4-C2290EAE14ED}"/>
              </a:ext>
            </a:extLst>
          </p:cNvPr>
          <p:cNvSpPr txBox="1"/>
          <p:nvPr/>
        </p:nvSpPr>
        <p:spPr>
          <a:xfrm>
            <a:off x="683602" y="650603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abriola" panose="04040605051002020D02" pitchFamily="82" charset="0"/>
              </a:rPr>
              <a:t>Treatment Offerings Service</a:t>
            </a:r>
            <a:endParaRPr lang="en-IN" sz="3600" b="1" dirty="0">
              <a:solidFill>
                <a:schemeClr val="bg2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0444-68BA-4053-8F32-F8C590DEF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2" y="2462945"/>
            <a:ext cx="5937738" cy="3339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53EBA-FCA2-4865-A1A2-E627E875F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61" y="2462945"/>
            <a:ext cx="5937739" cy="333997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083AD1-7C5A-461A-A512-723051D6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3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030D80-6BDB-4DB7-B8CA-BCE30AED6977}"/>
              </a:ext>
            </a:extLst>
          </p:cNvPr>
          <p:cNvSpPr txBox="1"/>
          <p:nvPr/>
        </p:nvSpPr>
        <p:spPr>
          <a:xfrm>
            <a:off x="4267200" y="650240"/>
            <a:ext cx="390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0" spc="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Project Overview </a:t>
            </a:r>
            <a:endParaRPr lang="en-IN" sz="5400" b="1" spc="5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72FF6-C314-4A78-ABC9-4695E3640CF7}"/>
              </a:ext>
            </a:extLst>
          </p:cNvPr>
          <p:cNvSpPr txBox="1"/>
          <p:nvPr/>
        </p:nvSpPr>
        <p:spPr>
          <a:xfrm>
            <a:off x="558800" y="1917159"/>
            <a:ext cx="1107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effectLst/>
                <a:latin typeface="Gabriola" panose="04040605051002020D02" pitchFamily="82" charset="0"/>
                <a:cs typeface="Times New Roman" panose="02020603050405020304" pitchFamily="18" charset="0"/>
              </a:rPr>
              <a:t>A leading hospital wants to bring up a web application to list and choose the treatment packages for International patients, register them, track their treatment to closure thru insurance claim. </a:t>
            </a:r>
            <a:endParaRPr lang="en-IN" sz="2800" dirty="0"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CA657-A5E5-43B5-BD4E-61E891B3E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894" y="2871266"/>
            <a:ext cx="6570186" cy="36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41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579680-6154-4E5A-A368-84298469E397}"/>
              </a:ext>
            </a:extLst>
          </p:cNvPr>
          <p:cNvSpPr txBox="1"/>
          <p:nvPr/>
        </p:nvSpPr>
        <p:spPr>
          <a:xfrm>
            <a:off x="762733" y="967126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abriola" panose="04040605051002020D02" pitchFamily="82" charset="0"/>
              </a:rPr>
              <a:t>Treatment Microservice</a:t>
            </a:r>
            <a:endParaRPr lang="en-IN" sz="3600" b="1" dirty="0">
              <a:solidFill>
                <a:schemeClr val="bg2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E8DD4-919E-4097-823A-2CB648DAB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44" y="2537404"/>
            <a:ext cx="5649056" cy="3177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6F4AB-D170-4282-86D2-3318E27A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24" y="2537404"/>
            <a:ext cx="5649056" cy="317759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B881FAD-8BD2-4A1B-A001-B11DDC04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0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F3AD35-45B5-4C37-9516-E10CAC9C2D9C}"/>
              </a:ext>
            </a:extLst>
          </p:cNvPr>
          <p:cNvSpPr txBox="1"/>
          <p:nvPr/>
        </p:nvSpPr>
        <p:spPr>
          <a:xfrm>
            <a:off x="685800" y="8726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abriola" panose="04040605051002020D02" pitchFamily="82" charset="0"/>
              </a:rPr>
              <a:t>Insurance Claim Service</a:t>
            </a:r>
            <a:endParaRPr lang="en-IN" sz="3600" b="1" dirty="0">
              <a:solidFill>
                <a:schemeClr val="bg2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63D6C-8A3D-4CC8-B93E-86747DE59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7" y="2628899"/>
            <a:ext cx="5831628" cy="3280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D8F29-A32E-42EE-882C-A0A1BEA07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7" y="2628899"/>
            <a:ext cx="5831629" cy="328029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B5C5F69-FA63-4E5B-AE6B-FDEE21D8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A69BAA-D007-48EF-BF4E-C0D241349144}"/>
              </a:ext>
            </a:extLst>
          </p:cNvPr>
          <p:cNvSpPr txBox="1"/>
          <p:nvPr/>
        </p:nvSpPr>
        <p:spPr>
          <a:xfrm>
            <a:off x="685799" y="8726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abriola" panose="04040605051002020D02" pitchFamily="82" charset="0"/>
              </a:rPr>
              <a:t>Insurance Claim Service</a:t>
            </a:r>
            <a:endParaRPr lang="en-IN" sz="3600" b="1" dirty="0">
              <a:solidFill>
                <a:schemeClr val="bg2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6E6E0-FDF0-423F-B459-12A7A413C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" y="2628899"/>
            <a:ext cx="5831628" cy="32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8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17;p52" title="Overlay Graphic">
            <a:extLst>
              <a:ext uri="{FF2B5EF4-FFF2-40B4-BE49-F238E27FC236}">
                <a16:creationId xmlns:a16="http://schemas.microsoft.com/office/drawing/2014/main" id="{FB3FFD4D-971B-4501-9E72-87B9814AD2D1}"/>
              </a:ext>
            </a:extLst>
          </p:cNvPr>
          <p:cNvSpPr/>
          <p:nvPr/>
        </p:nvSpPr>
        <p:spPr>
          <a:xfrm>
            <a:off x="0" y="4795520"/>
            <a:ext cx="12192000" cy="120904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399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5F5EF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sz="2000" b="1" i="0" u="none" strike="noStrike" cap="none" dirty="0">
                <a:solidFill>
                  <a:srgbClr val="F5F5EF"/>
                </a:solidFill>
                <a:latin typeface="Montserrat"/>
                <a:ea typeface="Montserrat"/>
                <a:cs typeface="Montserrat"/>
                <a:sym typeface="Montserrat"/>
              </a:rPr>
              <a:t>WE AT </a:t>
            </a:r>
            <a:r>
              <a:rPr lang="en-US" sz="2000" b="1" dirty="0">
                <a:solidFill>
                  <a:srgbClr val="F5F5EF"/>
                </a:solidFill>
                <a:latin typeface="Montserrat"/>
                <a:ea typeface="Montserrat"/>
                <a:cs typeface="Montserrat"/>
                <a:sym typeface="Montserrat"/>
              </a:rPr>
              <a:t>COGNIZANT </a:t>
            </a:r>
            <a:r>
              <a:rPr lang="en-US" sz="2000" b="1" i="0" u="none" strike="noStrike" cap="none" dirty="0">
                <a:solidFill>
                  <a:srgbClr val="F5F5EF"/>
                </a:solidFill>
                <a:latin typeface="Montserrat"/>
                <a:ea typeface="Montserrat"/>
                <a:cs typeface="Montserrat"/>
                <a:sym typeface="Montserrat"/>
              </a:rPr>
              <a:t>AIMS AT </a:t>
            </a:r>
            <a:r>
              <a:rPr lang="en-US" sz="2000" b="1" dirty="0">
                <a:solidFill>
                  <a:srgbClr val="F5F5EF"/>
                </a:solidFill>
                <a:latin typeface="Montserrat"/>
                <a:ea typeface="Montserrat"/>
                <a:cs typeface="Montserrat"/>
                <a:sym typeface="Montserrat"/>
              </a:rPr>
              <a:t>DELIVERING</a:t>
            </a:r>
            <a:r>
              <a:rPr lang="en-US" sz="2000" b="1" i="0" u="none" strike="noStrike" cap="none" dirty="0">
                <a:solidFill>
                  <a:srgbClr val="F5F5EF"/>
                </a:solidFill>
                <a:latin typeface="Montserrat"/>
                <a:ea typeface="Montserrat"/>
                <a:cs typeface="Montserrat"/>
                <a:sym typeface="Montserrat"/>
              </a:rPr>
              <a:t> THE BEST SOLUTIONS TO THE WORLD UNDER THE GUIDANCE OF WORLD CLASS MENTORS.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1151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5;p50" title="Overlay Graphic">
            <a:extLst>
              <a:ext uri="{FF2B5EF4-FFF2-40B4-BE49-F238E27FC236}">
                <a16:creationId xmlns:a16="http://schemas.microsoft.com/office/drawing/2014/main" id="{CFD37743-F752-4A9F-92A7-0057B710A42B}"/>
              </a:ext>
            </a:extLst>
          </p:cNvPr>
          <p:cNvSpPr/>
          <p:nvPr/>
        </p:nvSpPr>
        <p:spPr>
          <a:xfrm>
            <a:off x="5958398" y="0"/>
            <a:ext cx="56762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9412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US" sz="4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  <a:ea typeface="Montserrat"/>
                <a:cs typeface="Montserrat"/>
                <a:sym typeface="Montserrat"/>
              </a:rPr>
              <a:t>Aims &amp;  Objectives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Gabriola" panose="04040605051002020D02" pitchFamily="82" charset="0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  <a:ea typeface="Calibri"/>
                <a:cs typeface="Calibri"/>
                <a:sym typeface="Calibri"/>
              </a:rPr>
              <a:t>To make a portal for international patient treatment system for hospitals.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  <a:ea typeface="Calibri"/>
                <a:cs typeface="Calibri"/>
                <a:sym typeface="Calibri"/>
              </a:rPr>
              <a:t>Portal having functionalities like: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  <a:ea typeface="Calibri"/>
                <a:cs typeface="Calibri"/>
                <a:sym typeface="Calibri"/>
              </a:rPr>
              <a:t>View Treatment Services.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  <a:ea typeface="Calibri"/>
                <a:cs typeface="Calibri"/>
                <a:sym typeface="Calibri"/>
              </a:rPr>
              <a:t>New Patient Registration and display treatment plan.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  <a:ea typeface="Calibri"/>
                <a:cs typeface="Calibri"/>
                <a:sym typeface="Calibri"/>
              </a:rPr>
              <a:t>View Insurer Details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  <a:ea typeface="Calibri"/>
                <a:cs typeface="Calibri"/>
                <a:sym typeface="Calibri"/>
              </a:rPr>
              <a:t>View final amount to be paid.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  <a:latin typeface="Gabriola" panose="04040605051002020D02" pitchFamily="8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41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0" descr="Stethescope and arms showing a medical professional taking a patient's blood pressure.  Picture includes blood pressure machine and clipboar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0" title="Overlay Graphic"/>
          <p:cNvSpPr/>
          <p:nvPr/>
        </p:nvSpPr>
        <p:spPr>
          <a:xfrm>
            <a:off x="5277678" y="0"/>
            <a:ext cx="5676200" cy="6858000"/>
          </a:xfrm>
          <a:prstGeom prst="rect">
            <a:avLst/>
          </a:prstGeom>
          <a:solidFill>
            <a:srgbClr val="249390">
              <a:alpha val="89412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6" name="Google Shape;496;p50"/>
          <p:cNvSpPr txBox="1">
            <a:spLocks noGrp="1"/>
          </p:cNvSpPr>
          <p:nvPr>
            <p:ph type="ctrTitle"/>
          </p:nvPr>
        </p:nvSpPr>
        <p:spPr>
          <a:xfrm>
            <a:off x="5734333" y="857303"/>
            <a:ext cx="3998947" cy="691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Requirements</a:t>
            </a:r>
          </a:p>
        </p:txBody>
      </p:sp>
      <p:sp>
        <p:nvSpPr>
          <p:cNvPr id="497" name="Google Shape;497;p50"/>
          <p:cNvSpPr txBox="1">
            <a:spLocks noGrp="1"/>
          </p:cNvSpPr>
          <p:nvPr>
            <p:ph type="subTitle" idx="1"/>
          </p:nvPr>
        </p:nvSpPr>
        <p:spPr>
          <a:xfrm>
            <a:off x="5572977" y="1756333"/>
            <a:ext cx="5085600" cy="691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42335" marR="84671" indent="0" algn="just">
              <a:lnSpc>
                <a:spcPct val="115000"/>
              </a:lnSpc>
              <a:spcBef>
                <a:spcPts val="0"/>
              </a:spcBef>
            </a:pPr>
            <a:endParaRPr lang="en-IN" sz="1800" dirty="0">
              <a:latin typeface="Arial"/>
              <a:ea typeface="Arial"/>
              <a:cs typeface="Arial"/>
              <a:sym typeface="Arial"/>
            </a:endParaRPr>
          </a:p>
          <a:p>
            <a:pPr marL="304815" marR="84671" indent="-266713" algn="just">
              <a:lnSpc>
                <a:spcPct val="115000"/>
              </a:lnSpc>
              <a:spcBef>
                <a:spcPts val="0"/>
              </a:spcBef>
              <a:buSzPts val="2700"/>
              <a:buFont typeface="Arial"/>
              <a:buChar char="●"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REQ_01 </a:t>
            </a:r>
          </a:p>
          <a:p>
            <a:pPr marL="304815" marR="84671" indent="0" algn="just">
              <a:lnSpc>
                <a:spcPct val="115000"/>
              </a:lnSpc>
              <a:spcBef>
                <a:spcPts val="0"/>
              </a:spcBef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International patient treatment offerings module </a:t>
            </a:r>
          </a:p>
          <a:p>
            <a:pPr marL="304815" marR="84671" indent="-266713" algn="just">
              <a:lnSpc>
                <a:spcPct val="115000"/>
              </a:lnSpc>
              <a:spcBef>
                <a:spcPts val="0"/>
              </a:spcBef>
              <a:buSzPts val="2700"/>
              <a:buFont typeface="Arial"/>
              <a:buChar char="●"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REQ_02 </a:t>
            </a:r>
          </a:p>
          <a:p>
            <a:pPr marL="304815" marR="84671" indent="0" algn="just">
              <a:lnSpc>
                <a:spcPct val="115000"/>
              </a:lnSpc>
              <a:spcBef>
                <a:spcPts val="0"/>
              </a:spcBef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International patient treatment module </a:t>
            </a:r>
          </a:p>
          <a:p>
            <a:pPr marL="304815" marR="84671" indent="-266713" algn="just">
              <a:lnSpc>
                <a:spcPct val="115000"/>
              </a:lnSpc>
              <a:spcBef>
                <a:spcPts val="0"/>
              </a:spcBef>
              <a:buSzPts val="2700"/>
              <a:buFont typeface="Arial"/>
              <a:buChar char="●"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REQ_03 </a:t>
            </a:r>
          </a:p>
          <a:p>
            <a:pPr marL="304815" marR="84671" indent="0" algn="just">
              <a:lnSpc>
                <a:spcPct val="115000"/>
              </a:lnSpc>
              <a:spcBef>
                <a:spcPts val="0"/>
              </a:spcBef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Insurance claim module </a:t>
            </a:r>
          </a:p>
          <a:p>
            <a:pPr marL="304815" marR="84671" indent="-266713" algn="just">
              <a:lnSpc>
                <a:spcPct val="115000"/>
              </a:lnSpc>
              <a:spcBef>
                <a:spcPts val="0"/>
              </a:spcBef>
              <a:buSzPts val="2700"/>
              <a:buFont typeface="Arial"/>
              <a:buChar char="●"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REQ_04 </a:t>
            </a:r>
          </a:p>
          <a:p>
            <a:pPr marL="304815" marR="84671" indent="0" algn="just">
              <a:lnSpc>
                <a:spcPct val="115000"/>
              </a:lnSpc>
              <a:spcBef>
                <a:spcPts val="0"/>
              </a:spcBef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Authorization service </a:t>
            </a:r>
          </a:p>
          <a:p>
            <a:pPr marL="304815" marR="84671" indent="-266713" algn="just">
              <a:lnSpc>
                <a:spcPct val="115000"/>
              </a:lnSpc>
              <a:spcBef>
                <a:spcPts val="0"/>
              </a:spcBef>
              <a:buSzPts val="2700"/>
              <a:buFont typeface="Arial"/>
              <a:buChar char="●"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REQ_05 </a:t>
            </a:r>
          </a:p>
          <a:p>
            <a:pPr marL="304815" marR="84671" indent="0" algn="just">
              <a:lnSpc>
                <a:spcPct val="115000"/>
              </a:lnSpc>
              <a:spcBef>
                <a:spcPts val="0"/>
              </a:spcBef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International patients treatment management portal </a:t>
            </a:r>
          </a:p>
          <a:p>
            <a:pPr marL="0" indent="0">
              <a:spcBef>
                <a:spcPts val="0"/>
              </a:spcBef>
            </a:pPr>
            <a:endParaRPr sz="353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47000" t="-13000" r="-12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F674DD-E1C4-44FD-A424-9624EC41A1D6}"/>
              </a:ext>
            </a:extLst>
          </p:cNvPr>
          <p:cNvSpPr txBox="1"/>
          <p:nvPr/>
        </p:nvSpPr>
        <p:spPr>
          <a:xfrm>
            <a:off x="822960" y="690880"/>
            <a:ext cx="666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System Architecture Design</a:t>
            </a:r>
            <a:endParaRPr lang="en-IN" sz="60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6" name="Google Shape;511;p51" descr="Logical diagram of microservices architecture style">
            <a:extLst>
              <a:ext uri="{FF2B5EF4-FFF2-40B4-BE49-F238E27FC236}">
                <a16:creationId xmlns:a16="http://schemas.microsoft.com/office/drawing/2014/main" id="{D44296E5-D6DE-4E9F-A07F-1CDF05D881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81" y="2520017"/>
            <a:ext cx="6014720" cy="2907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44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34566-2B85-463B-9926-0AEBDF3A1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5" t="7762" r="24928" b="9816"/>
          <a:stretch/>
        </p:blipFill>
        <p:spPr>
          <a:xfrm>
            <a:off x="3086101" y="1592661"/>
            <a:ext cx="5476430" cy="4729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CADC1-9EAB-4CC6-9139-64E686E62183}"/>
              </a:ext>
            </a:extLst>
          </p:cNvPr>
          <p:cNvSpPr txBox="1"/>
          <p:nvPr/>
        </p:nvSpPr>
        <p:spPr>
          <a:xfrm>
            <a:off x="501162" y="501162"/>
            <a:ext cx="4906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USE CASE DIAGRAM</a:t>
            </a:r>
            <a:endParaRPr lang="en-IN" sz="3600" b="1" u="sng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6EBA6D-57F3-4BE6-B2B2-695810D03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9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2" descr="Arial image of table with medical instruments, medicine, a clipboard, and other medical equip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2" title="Overlay Graphic"/>
          <p:cNvSpPr/>
          <p:nvPr/>
        </p:nvSpPr>
        <p:spPr>
          <a:xfrm rot="5400000">
            <a:off x="3564738" y="702463"/>
            <a:ext cx="6857999" cy="5453077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8" name="Google Shape;518;p52"/>
          <p:cNvSpPr txBox="1">
            <a:spLocks noGrp="1"/>
          </p:cNvSpPr>
          <p:nvPr>
            <p:ph type="ctrTitle"/>
          </p:nvPr>
        </p:nvSpPr>
        <p:spPr>
          <a:xfrm>
            <a:off x="4267199" y="720199"/>
            <a:ext cx="5236967" cy="7262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buSzPts val="12000"/>
            </a:pPr>
            <a:r>
              <a:rPr lang="en-US" sz="4400" b="1" dirty="0">
                <a:latin typeface="Gabriola" panose="04040605051002020D02" pitchFamily="82" charset="0"/>
              </a:rPr>
              <a:t>Technical Requirements</a:t>
            </a:r>
          </a:p>
        </p:txBody>
      </p:sp>
      <p:sp>
        <p:nvSpPr>
          <p:cNvPr id="520" name="Google Shape;520;p52"/>
          <p:cNvSpPr txBox="1"/>
          <p:nvPr/>
        </p:nvSpPr>
        <p:spPr>
          <a:xfrm>
            <a:off x="4769767" y="2166633"/>
            <a:ext cx="5371800" cy="37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3200" b="1" u="sng" dirty="0">
                <a:solidFill>
                  <a:schemeClr val="lt1"/>
                </a:solidFill>
                <a:latin typeface="Gabriola" panose="04040605051002020D02" pitchFamily="82" charset="0"/>
                <a:ea typeface="Corbel"/>
                <a:cs typeface="Corbel"/>
                <a:sym typeface="Corbel"/>
              </a:rPr>
              <a:t>Hardware Requirement: </a:t>
            </a:r>
            <a:endParaRPr sz="3200" b="1" u="sng" dirty="0">
              <a:solidFill>
                <a:schemeClr val="lt1"/>
              </a:solidFill>
              <a:latin typeface="Gabriola" panose="04040605051002020D02" pitchFamily="82" charset="0"/>
              <a:ea typeface="Corbel"/>
              <a:cs typeface="Corbel"/>
              <a:sym typeface="Corbel"/>
            </a:endParaRPr>
          </a:p>
          <a:p>
            <a:pPr marL="359834" indent="-342900"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1"/>
                </a:solidFill>
                <a:latin typeface="Gabriola" panose="04040605051002020D02" pitchFamily="82" charset="0"/>
                <a:ea typeface="Corbel"/>
                <a:cs typeface="Corbel"/>
                <a:sym typeface="Corbel"/>
              </a:rPr>
              <a:t>Developer Desktop PC with 8GB RAM </a:t>
            </a:r>
            <a:endParaRPr sz="2800" dirty="0">
              <a:solidFill>
                <a:schemeClr val="lt1"/>
              </a:solidFill>
              <a:latin typeface="Gabriola" panose="04040605051002020D02" pitchFamily="82" charset="0"/>
              <a:ea typeface="Corbel"/>
              <a:cs typeface="Corbel"/>
              <a:sym typeface="Corbel"/>
            </a:endParaRPr>
          </a:p>
          <a:p>
            <a:pPr>
              <a:buClr>
                <a:schemeClr val="dk1"/>
              </a:buClr>
              <a:buSzPts val="1100"/>
            </a:pPr>
            <a:endParaRPr sz="2800" dirty="0">
              <a:solidFill>
                <a:schemeClr val="lt1"/>
              </a:solidFill>
              <a:latin typeface="Gabriola" panose="04040605051002020D02" pitchFamily="82" charset="0"/>
              <a:ea typeface="Corbel"/>
              <a:cs typeface="Corbel"/>
              <a:sym typeface="Corbel"/>
            </a:endParaRPr>
          </a:p>
          <a:p>
            <a:r>
              <a:rPr lang="en-US" sz="3200" b="1" u="sng" dirty="0">
                <a:solidFill>
                  <a:schemeClr val="lt1"/>
                </a:solidFill>
                <a:latin typeface="Gabriola" panose="04040605051002020D02" pitchFamily="82" charset="0"/>
                <a:ea typeface="Corbel"/>
                <a:cs typeface="Corbel"/>
                <a:sym typeface="Corbel"/>
              </a:rPr>
              <a:t>Software Requirement </a:t>
            </a:r>
            <a:endParaRPr sz="2800" dirty="0">
              <a:solidFill>
                <a:schemeClr val="lt1"/>
              </a:solidFill>
              <a:latin typeface="Gabriola" panose="04040605051002020D02" pitchFamily="82" charset="0"/>
              <a:ea typeface="Corbel"/>
              <a:cs typeface="Corbel"/>
              <a:sym typeface="Corbel"/>
            </a:endParaRPr>
          </a:p>
          <a:p>
            <a:pPr marL="359834" indent="-342900"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1"/>
                </a:solidFill>
                <a:latin typeface="Gabriola" panose="04040605051002020D02" pitchFamily="82" charset="0"/>
                <a:ea typeface="Corbel"/>
                <a:cs typeface="Corbel"/>
                <a:sym typeface="Corbel"/>
              </a:rPr>
              <a:t>Visual studio 2019 enterprise edition </a:t>
            </a:r>
            <a:endParaRPr sz="2800" dirty="0">
              <a:solidFill>
                <a:schemeClr val="lt1"/>
              </a:solidFill>
              <a:latin typeface="Gabriola" panose="04040605051002020D02" pitchFamily="82" charset="0"/>
              <a:ea typeface="Corbel"/>
              <a:cs typeface="Corbel"/>
              <a:sym typeface="Corbel"/>
            </a:endParaRPr>
          </a:p>
          <a:p>
            <a:pPr marL="359834" indent="-342900"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1"/>
                </a:solidFill>
                <a:latin typeface="Gabriola" panose="04040605051002020D02" pitchFamily="82" charset="0"/>
                <a:ea typeface="Corbel"/>
                <a:cs typeface="Corbel"/>
                <a:sym typeface="Corbel"/>
              </a:rPr>
              <a:t>Postman Client in Chrome </a:t>
            </a:r>
            <a:endParaRPr sz="2800" dirty="0">
              <a:solidFill>
                <a:schemeClr val="lt1"/>
              </a:solidFill>
              <a:latin typeface="Gabriola" panose="04040605051002020D02" pitchFamily="82" charset="0"/>
              <a:ea typeface="Corbel"/>
              <a:cs typeface="Corbel"/>
              <a:sym typeface="Corbel"/>
            </a:endParaRPr>
          </a:p>
          <a:p>
            <a:pPr marL="359834" indent="-342900"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1"/>
                </a:solidFill>
                <a:latin typeface="Gabriola" panose="04040605051002020D02" pitchFamily="82" charset="0"/>
                <a:ea typeface="Corbel"/>
                <a:cs typeface="Corbel"/>
                <a:sym typeface="Corbel"/>
              </a:rPr>
              <a:t>Azure cloud access </a:t>
            </a:r>
            <a:endParaRPr sz="2800" dirty="0">
              <a:solidFill>
                <a:schemeClr val="lt1"/>
              </a:solidFill>
              <a:latin typeface="Gabriola" panose="04040605051002020D02" pitchFamily="82" charset="0"/>
              <a:ea typeface="Corbel"/>
              <a:cs typeface="Corbel"/>
              <a:sym typeface="Corbel"/>
            </a:endParaRPr>
          </a:p>
          <a:p>
            <a:pPr>
              <a:buClr>
                <a:schemeClr val="dk1"/>
              </a:buClr>
              <a:buSzPts val="1100"/>
            </a:pPr>
            <a:endParaRPr sz="1733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endParaRPr sz="1733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AD32C-C0B6-44A0-932A-48AB47802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77" y="3477495"/>
            <a:ext cx="6696823" cy="3380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D23A8-AF80-4273-AFDC-DDDF7A69159A}"/>
              </a:ext>
            </a:extLst>
          </p:cNvPr>
          <p:cNvSpPr txBox="1"/>
          <p:nvPr/>
        </p:nvSpPr>
        <p:spPr>
          <a:xfrm>
            <a:off x="1005840" y="447040"/>
            <a:ext cx="7508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Microservices</a:t>
            </a:r>
            <a:endParaRPr lang="en-IN" sz="6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abriola" panose="04040605051002020D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7B8AC-8F64-44D3-8FC0-858F04932E57}"/>
              </a:ext>
            </a:extLst>
          </p:cNvPr>
          <p:cNvSpPr txBox="1"/>
          <p:nvPr/>
        </p:nvSpPr>
        <p:spPr>
          <a:xfrm>
            <a:off x="579120" y="2174240"/>
            <a:ext cx="47548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0" i="0" dirty="0">
                <a:solidFill>
                  <a:srgbClr val="000000"/>
                </a:solidFill>
                <a:effectLst/>
                <a:latin typeface="Gabriola" panose="04040605051002020D02" pitchFamily="82" charset="0"/>
              </a:rPr>
              <a:t>International patients treatment management portal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abriola" panose="04040605051002020D02" pitchFamily="82" charset="0"/>
              </a:rPr>
              <a:t>Authorization service </a:t>
            </a:r>
            <a:endParaRPr lang="fr-FR" sz="3200" dirty="0">
              <a:solidFill>
                <a:srgbClr val="000000"/>
              </a:solidFill>
              <a:latin typeface="Gabriola" panose="04040605051002020D02" pitchFamily="8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abriola" panose="04040605051002020D02" pitchFamily="82" charset="0"/>
              </a:rPr>
              <a:t>International patient treatment offerings</a:t>
            </a:r>
            <a:endParaRPr lang="fr-FR" sz="3200" b="0" i="0" dirty="0">
              <a:solidFill>
                <a:srgbClr val="000000"/>
              </a:solidFill>
              <a:effectLst/>
              <a:latin typeface="Gabriola" panose="04040605051002020D02" pitchFamily="8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abriola" panose="04040605051002020D02" pitchFamily="82" charset="0"/>
              </a:rPr>
              <a:t>International patient treatment</a:t>
            </a:r>
            <a:endParaRPr lang="fr-FR" sz="3200" dirty="0">
              <a:solidFill>
                <a:srgbClr val="000000"/>
              </a:solidFill>
              <a:latin typeface="Gabriola" panose="04040605051002020D02" pitchFamily="8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abriola" panose="04040605051002020D02" pitchFamily="82" charset="0"/>
              </a:rPr>
              <a:t>Insurance claim</a:t>
            </a:r>
            <a:endParaRPr lang="en-IN" sz="3200" dirty="0">
              <a:latin typeface="Gabriola" panose="04040605051002020D02" pitchFamily="8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9A49D6E-49C1-459B-A324-FB82AE37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6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2D35E8-E4A9-456F-9BF2-0DC1CFA94C66}"/>
              </a:ext>
            </a:extLst>
          </p:cNvPr>
          <p:cNvSpPr txBox="1"/>
          <p:nvPr/>
        </p:nvSpPr>
        <p:spPr>
          <a:xfrm>
            <a:off x="467360" y="460494"/>
            <a:ext cx="8859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i="0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abriola" panose="04040605051002020D02" pitchFamily="82" charset="0"/>
              </a:rPr>
              <a:t>International Patients Treatment Management Portal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4814F-5937-4AFE-944A-65D22E277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1648662"/>
            <a:ext cx="5509659" cy="3099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D7216-1DFF-4467-A8FE-A17433B04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70" y="3494723"/>
            <a:ext cx="5697804" cy="32050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C98B26-3A5F-4431-8875-3446F7AC3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33" y="294373"/>
            <a:ext cx="1302630" cy="12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2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301</TotalTime>
  <Words>263</Words>
  <Application>Microsoft Office PowerPoint</Application>
  <PresentationFormat>Widescreen</PresentationFormat>
  <Paragraphs>63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Corbel</vt:lpstr>
      <vt:lpstr>Gabriola</vt:lpstr>
      <vt:lpstr>Montserrat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Requirements</vt:lpstr>
      <vt:lpstr>PowerPoint Presentation</vt:lpstr>
      <vt:lpstr>PowerPoint Presentation</vt:lpstr>
      <vt:lpstr>Technical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Satwik Yadav</dc:creator>
  <cp:lastModifiedBy>Satwik Yadav</cp:lastModifiedBy>
  <cp:revision>8</cp:revision>
  <dcterms:created xsi:type="dcterms:W3CDTF">2021-07-18T15:01:33Z</dcterms:created>
  <dcterms:modified xsi:type="dcterms:W3CDTF">2021-07-21T08:38:48Z</dcterms:modified>
</cp:coreProperties>
</file>